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1" r:id="rId6"/>
    <p:sldId id="261" r:id="rId7"/>
    <p:sldId id="270" r:id="rId8"/>
    <p:sldId id="262" r:id="rId9"/>
    <p:sldId id="263" r:id="rId10"/>
    <p:sldId id="267" r:id="rId11"/>
    <p:sldId id="264" r:id="rId12"/>
    <p:sldId id="265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F55E5-14A8-453D-BE0F-2B5202989573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7C6F5-E123-4BFA-846B-0A20CE5D5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No:02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0" y="1976735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Formation of element node incidence and bus incidence matrices</a:t>
            </a:r>
            <a:endParaRPr lang="en-IN" sz="24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Transmission Line -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-Model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381265" y="2012965"/>
            <a:ext cx="4333875" cy="3630613"/>
            <a:chOff x="1620" y="2010"/>
            <a:chExt cx="6825" cy="5718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1620" y="2670"/>
              <a:ext cx="6825" cy="5058"/>
              <a:chOff x="1620" y="2475"/>
              <a:chExt cx="8535" cy="7229"/>
            </a:xfrm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4155" y="2475"/>
                <a:ext cx="3465" cy="615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y</a:t>
                </a:r>
                <a:r>
                  <a:rPr kumimoji="0" lang="en-US" sz="12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ik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 rot="5400000">
                <a:off x="1125" y="5610"/>
                <a:ext cx="3465" cy="615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y</a:t>
                </a:r>
                <a:r>
                  <a:rPr kumimoji="0" lang="en-US" sz="12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i0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 rot="5400000">
                <a:off x="6945" y="5610"/>
                <a:ext cx="3465" cy="615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Y</a:t>
                </a:r>
                <a:r>
                  <a:rPr kumimoji="0" lang="en-US" sz="12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k0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31" name="AutoShape 7"/>
              <p:cNvCxnSpPr>
                <a:cxnSpLocks noChangeShapeType="1"/>
              </p:cNvCxnSpPr>
              <p:nvPr/>
            </p:nvCxnSpPr>
            <p:spPr bwMode="auto">
              <a:xfrm>
                <a:off x="1620" y="2865"/>
                <a:ext cx="253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000000"/>
                </a:extrusionClr>
              </a:sp3d>
            </p:spPr>
          </p:cxnSp>
          <p:cxnSp>
            <p:nvCxnSpPr>
              <p:cNvPr id="1032" name="AutoShape 8"/>
              <p:cNvCxnSpPr>
                <a:cxnSpLocks noChangeShapeType="1"/>
              </p:cNvCxnSpPr>
              <p:nvPr/>
            </p:nvCxnSpPr>
            <p:spPr bwMode="auto">
              <a:xfrm>
                <a:off x="7620" y="2866"/>
                <a:ext cx="253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000000"/>
                </a:extrusionClr>
              </a:sp3d>
            </p:spPr>
          </p:cxnSp>
          <p:cxnSp>
            <p:nvCxnSpPr>
              <p:cNvPr id="1033" name="AutoShape 9"/>
              <p:cNvCxnSpPr>
                <a:cxnSpLocks noChangeShapeType="1"/>
              </p:cNvCxnSpPr>
              <p:nvPr/>
            </p:nvCxnSpPr>
            <p:spPr bwMode="auto">
              <a:xfrm>
                <a:off x="2790" y="2867"/>
                <a:ext cx="15" cy="13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000000"/>
                </a:extrusionClr>
              </a:sp3d>
            </p:spPr>
          </p:cxnSp>
          <p:cxnSp>
            <p:nvCxnSpPr>
              <p:cNvPr id="1034" name="AutoShape 10"/>
              <p:cNvCxnSpPr>
                <a:cxnSpLocks noChangeShapeType="1"/>
              </p:cNvCxnSpPr>
              <p:nvPr/>
            </p:nvCxnSpPr>
            <p:spPr bwMode="auto">
              <a:xfrm>
                <a:off x="8655" y="2865"/>
                <a:ext cx="15" cy="13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000000"/>
                </a:extrusionClr>
              </a:sp3d>
            </p:spPr>
          </p:cxnSp>
          <p:cxnSp>
            <p:nvCxnSpPr>
              <p:cNvPr id="1035" name="AutoShape 11"/>
              <p:cNvCxnSpPr>
                <a:cxnSpLocks noChangeShapeType="1"/>
              </p:cNvCxnSpPr>
              <p:nvPr/>
            </p:nvCxnSpPr>
            <p:spPr bwMode="auto">
              <a:xfrm>
                <a:off x="2880" y="7650"/>
                <a:ext cx="15" cy="13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000000"/>
                </a:extrusionClr>
              </a:sp3d>
            </p:spPr>
          </p:cxnSp>
          <p:cxnSp>
            <p:nvCxnSpPr>
              <p:cNvPr id="1036" name="AutoShape 12"/>
              <p:cNvCxnSpPr>
                <a:cxnSpLocks noChangeShapeType="1"/>
              </p:cNvCxnSpPr>
              <p:nvPr/>
            </p:nvCxnSpPr>
            <p:spPr bwMode="auto">
              <a:xfrm>
                <a:off x="8640" y="7650"/>
                <a:ext cx="15" cy="13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Wireframe">
                <a:bevelT w="13500" h="13500" prst="angle"/>
                <a:bevelB w="13500" h="13500" prst="angle"/>
                <a:extrusionClr>
                  <a:srgbClr val="000000"/>
                </a:extrusionClr>
              </a:sp3d>
            </p:spPr>
          </p:cxnSp>
          <p:grpSp>
            <p:nvGrpSpPr>
              <p:cNvPr id="1037" name="Group 13"/>
              <p:cNvGrpSpPr>
                <a:grpSpLocks/>
              </p:cNvGrpSpPr>
              <p:nvPr/>
            </p:nvGrpSpPr>
            <p:grpSpPr bwMode="auto">
              <a:xfrm>
                <a:off x="2445" y="8967"/>
                <a:ext cx="885" cy="736"/>
                <a:chOff x="4740" y="5475"/>
                <a:chExt cx="885" cy="736"/>
              </a:xfrm>
            </p:grpSpPr>
            <p:cxnSp>
              <p:nvCxnSpPr>
                <p:cNvPr id="1038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4740" y="5475"/>
                  <a:ext cx="88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>
                  <a:off x="4860" y="5625"/>
                  <a:ext cx="64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0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4920" y="5790"/>
                  <a:ext cx="51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1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5010" y="5925"/>
                  <a:ext cx="34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2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5055" y="6060"/>
                  <a:ext cx="27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3" name="AutoShape 19"/>
                <p:cNvCxnSpPr>
                  <a:cxnSpLocks noChangeShapeType="1"/>
                </p:cNvCxnSpPr>
                <p:nvPr/>
              </p:nvCxnSpPr>
              <p:spPr bwMode="auto">
                <a:xfrm>
                  <a:off x="5130" y="6210"/>
                  <a:ext cx="13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</p:grpSp>
          <p:grpSp>
            <p:nvGrpSpPr>
              <p:cNvPr id="1044" name="Group 20"/>
              <p:cNvGrpSpPr>
                <a:grpSpLocks/>
              </p:cNvGrpSpPr>
              <p:nvPr/>
            </p:nvGrpSpPr>
            <p:grpSpPr bwMode="auto">
              <a:xfrm>
                <a:off x="8220" y="8968"/>
                <a:ext cx="885" cy="736"/>
                <a:chOff x="4740" y="5475"/>
                <a:chExt cx="885" cy="736"/>
              </a:xfrm>
            </p:grpSpPr>
            <p:cxnSp>
              <p:nvCxnSpPr>
                <p:cNvPr id="1045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4740" y="5475"/>
                  <a:ext cx="88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6" name="AutoShape 22"/>
                <p:cNvCxnSpPr>
                  <a:cxnSpLocks noChangeShapeType="1"/>
                </p:cNvCxnSpPr>
                <p:nvPr/>
              </p:nvCxnSpPr>
              <p:spPr bwMode="auto">
                <a:xfrm>
                  <a:off x="4860" y="5625"/>
                  <a:ext cx="64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7" name="AutoShape 23"/>
                <p:cNvCxnSpPr>
                  <a:cxnSpLocks noChangeShapeType="1"/>
                </p:cNvCxnSpPr>
                <p:nvPr/>
              </p:nvCxnSpPr>
              <p:spPr bwMode="auto">
                <a:xfrm>
                  <a:off x="4920" y="5790"/>
                  <a:ext cx="51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8" name="AutoShape 24"/>
                <p:cNvCxnSpPr>
                  <a:cxnSpLocks noChangeShapeType="1"/>
                </p:cNvCxnSpPr>
                <p:nvPr/>
              </p:nvCxnSpPr>
              <p:spPr bwMode="auto">
                <a:xfrm>
                  <a:off x="5010" y="5925"/>
                  <a:ext cx="34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49" name="AutoShape 25"/>
                <p:cNvCxnSpPr>
                  <a:cxnSpLocks noChangeShapeType="1"/>
                </p:cNvCxnSpPr>
                <p:nvPr/>
              </p:nvCxnSpPr>
              <p:spPr bwMode="auto">
                <a:xfrm>
                  <a:off x="5055" y="6060"/>
                  <a:ext cx="27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  <p:cxnSp>
              <p:nvCxnSpPr>
                <p:cNvPr id="1050" name="AutoShape 26"/>
                <p:cNvCxnSpPr>
                  <a:cxnSpLocks noChangeShapeType="1"/>
                </p:cNvCxnSpPr>
                <p:nvPr/>
              </p:nvCxnSpPr>
              <p:spPr bwMode="auto">
                <a:xfrm>
                  <a:off x="5130" y="6210"/>
                  <a:ext cx="135" cy="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Wireframe">
                  <a:bevelT w="13500" h="13500" prst="angle"/>
                  <a:bevelB w="13500" h="13500" prst="angle"/>
                  <a:extrusionClr>
                    <a:srgbClr val="000000"/>
                  </a:extrusionClr>
                </a:sp3d>
              </p:spPr>
            </p:cxnSp>
          </p:grpSp>
        </p:grp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2208" y="2010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7114" y="2130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k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76358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33400" y="500042"/>
            <a:ext cx="82296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FORMATION OF YBUS MATRIX BY DISRECT INSPECTION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792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114675" y="2170113"/>
            <a:ext cx="1133475" cy="76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16200000">
            <a:off x="2283619" y="2866232"/>
            <a:ext cx="719137" cy="76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 rot="16200000">
            <a:off x="4383881" y="2885282"/>
            <a:ext cx="719137" cy="76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29" name="AutoShape 5"/>
          <p:cNvCxnSpPr>
            <a:cxnSpLocks noChangeShapeType="1"/>
          </p:cNvCxnSpPr>
          <p:nvPr/>
        </p:nvCxnSpPr>
        <p:spPr bwMode="auto">
          <a:xfrm>
            <a:off x="1200150" y="1946275"/>
            <a:ext cx="542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>
            <a:off x="5695950" y="1946275"/>
            <a:ext cx="542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1266825" y="1955800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>
            <a:off x="1590675" y="1946275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3" name="AutoShape 9"/>
          <p:cNvCxnSpPr>
            <a:cxnSpLocks noChangeShapeType="1"/>
          </p:cNvCxnSpPr>
          <p:nvPr/>
        </p:nvCxnSpPr>
        <p:spPr bwMode="auto">
          <a:xfrm>
            <a:off x="1600200" y="2208213"/>
            <a:ext cx="7524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4" name="AutoShape 10"/>
          <p:cNvCxnSpPr>
            <a:cxnSpLocks noChangeShapeType="1"/>
          </p:cNvCxnSpPr>
          <p:nvPr/>
        </p:nvCxnSpPr>
        <p:spPr bwMode="auto">
          <a:xfrm>
            <a:off x="5762625" y="1955800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>
            <a:off x="6162675" y="1955800"/>
            <a:ext cx="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>
            <a:off x="6162675" y="2217738"/>
            <a:ext cx="6000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037" name="AutoShape 13"/>
          <p:cNvCxnSpPr>
            <a:cxnSpLocks noChangeShapeType="1"/>
          </p:cNvCxnSpPr>
          <p:nvPr/>
        </p:nvCxnSpPr>
        <p:spPr bwMode="auto">
          <a:xfrm>
            <a:off x="666750" y="2217738"/>
            <a:ext cx="6000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038" name="AutoShape 14"/>
          <p:cNvCxnSpPr>
            <a:cxnSpLocks noChangeShapeType="1"/>
          </p:cNvCxnSpPr>
          <p:nvPr/>
        </p:nvCxnSpPr>
        <p:spPr bwMode="auto">
          <a:xfrm flipV="1">
            <a:off x="4752975" y="2217738"/>
            <a:ext cx="0" cy="3381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1039" name="AutoShape 15"/>
          <p:cNvCxnSpPr>
            <a:cxnSpLocks noChangeShapeType="1"/>
          </p:cNvCxnSpPr>
          <p:nvPr/>
        </p:nvCxnSpPr>
        <p:spPr bwMode="auto">
          <a:xfrm flipV="1">
            <a:off x="2643188" y="2208213"/>
            <a:ext cx="1587" cy="3381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1040" name="AutoShape 16"/>
          <p:cNvCxnSpPr>
            <a:cxnSpLocks noChangeShapeType="1"/>
          </p:cNvCxnSpPr>
          <p:nvPr/>
        </p:nvCxnSpPr>
        <p:spPr bwMode="auto">
          <a:xfrm flipV="1">
            <a:off x="2633663" y="3273425"/>
            <a:ext cx="1587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41" name="AutoShape 17"/>
          <p:cNvCxnSpPr>
            <a:cxnSpLocks noChangeShapeType="1"/>
          </p:cNvCxnSpPr>
          <p:nvPr/>
        </p:nvCxnSpPr>
        <p:spPr bwMode="auto">
          <a:xfrm flipV="1">
            <a:off x="4752975" y="3292475"/>
            <a:ext cx="0" cy="336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592638" y="3657600"/>
            <a:ext cx="350837" cy="139700"/>
            <a:chOff x="4740" y="5475"/>
            <a:chExt cx="885" cy="736"/>
          </a:xfrm>
        </p:grpSpPr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>
              <a:off x="4740" y="5475"/>
              <a:ext cx="8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4860" y="5625"/>
              <a:ext cx="6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>
              <a:off x="4920" y="5790"/>
              <a:ext cx="51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>
              <a:off x="5010" y="5925"/>
              <a:ext cx="3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>
              <a:off x="5055" y="6060"/>
              <a:ext cx="2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>
              <a:off x="5130" y="6210"/>
              <a:ext cx="13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466975" y="3629025"/>
            <a:ext cx="349250" cy="139700"/>
            <a:chOff x="4740" y="5475"/>
            <a:chExt cx="885" cy="736"/>
          </a:xfrm>
        </p:grpSpPr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>
              <a:off x="4740" y="5475"/>
              <a:ext cx="8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>
              <a:off x="4860" y="5625"/>
              <a:ext cx="6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2" name="AutoShape 28"/>
            <p:cNvCxnSpPr>
              <a:cxnSpLocks noChangeShapeType="1"/>
            </p:cNvCxnSpPr>
            <p:nvPr/>
          </p:nvCxnSpPr>
          <p:spPr bwMode="auto">
            <a:xfrm>
              <a:off x="4920" y="5790"/>
              <a:ext cx="51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3" name="AutoShape 29"/>
            <p:cNvCxnSpPr>
              <a:cxnSpLocks noChangeShapeType="1"/>
            </p:cNvCxnSpPr>
            <p:nvPr/>
          </p:nvCxnSpPr>
          <p:spPr bwMode="auto">
            <a:xfrm>
              <a:off x="5010" y="5925"/>
              <a:ext cx="3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4" name="AutoShape 30"/>
            <p:cNvCxnSpPr>
              <a:cxnSpLocks noChangeShapeType="1"/>
            </p:cNvCxnSpPr>
            <p:nvPr/>
          </p:nvCxnSpPr>
          <p:spPr bwMode="auto">
            <a:xfrm>
              <a:off x="5055" y="6060"/>
              <a:ext cx="2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5" name="AutoShape 31"/>
            <p:cNvCxnSpPr>
              <a:cxnSpLocks noChangeShapeType="1"/>
            </p:cNvCxnSpPr>
            <p:nvPr/>
          </p:nvCxnSpPr>
          <p:spPr bwMode="auto">
            <a:xfrm>
              <a:off x="5130" y="6210"/>
              <a:ext cx="13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1056" name="AutoShape 32"/>
          <p:cNvCxnSpPr>
            <a:cxnSpLocks noChangeShapeType="1"/>
          </p:cNvCxnSpPr>
          <p:nvPr/>
        </p:nvCxnSpPr>
        <p:spPr bwMode="auto">
          <a:xfrm>
            <a:off x="2362200" y="2208213"/>
            <a:ext cx="7524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57" name="AutoShape 33"/>
          <p:cNvCxnSpPr>
            <a:cxnSpLocks noChangeShapeType="1"/>
          </p:cNvCxnSpPr>
          <p:nvPr/>
        </p:nvCxnSpPr>
        <p:spPr bwMode="auto">
          <a:xfrm>
            <a:off x="4257675" y="2208213"/>
            <a:ext cx="7524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1058" name="AutoShape 34"/>
          <p:cNvCxnSpPr>
            <a:cxnSpLocks noChangeShapeType="1"/>
          </p:cNvCxnSpPr>
          <p:nvPr/>
        </p:nvCxnSpPr>
        <p:spPr bwMode="auto">
          <a:xfrm>
            <a:off x="5010150" y="2208213"/>
            <a:ext cx="7524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</p:cxnSp>
      <p:cxnSp>
        <p:nvCxnSpPr>
          <p:cNvPr id="1059" name="AutoShape 35"/>
          <p:cNvCxnSpPr>
            <a:cxnSpLocks noChangeShapeType="1"/>
          </p:cNvCxnSpPr>
          <p:nvPr/>
        </p:nvCxnSpPr>
        <p:spPr bwMode="auto">
          <a:xfrm>
            <a:off x="923925" y="2398713"/>
            <a:ext cx="4381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60" name="AutoShape 36"/>
          <p:cNvCxnSpPr>
            <a:cxnSpLocks noChangeShapeType="1"/>
          </p:cNvCxnSpPr>
          <p:nvPr/>
        </p:nvCxnSpPr>
        <p:spPr bwMode="auto">
          <a:xfrm flipH="1">
            <a:off x="5829300" y="2346325"/>
            <a:ext cx="4095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pic>
        <p:nvPicPr>
          <p:cNvPr id="1072" name="Picture 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66881"/>
            <a:ext cx="7429552" cy="661987"/>
          </a:xfrm>
          <a:prstGeom prst="rect">
            <a:avLst/>
          </a:prstGeom>
          <a:noFill/>
        </p:spPr>
      </p:pic>
      <p:pic>
        <p:nvPicPr>
          <p:cNvPr id="1073" name="Picture 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7590" y="1714485"/>
            <a:ext cx="7308000" cy="404263"/>
          </a:xfrm>
          <a:prstGeom prst="rect">
            <a:avLst/>
          </a:prstGeom>
          <a:noFill/>
        </p:spPr>
      </p:pic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74" name="Picture 5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428868"/>
            <a:ext cx="448111" cy="428628"/>
          </a:xfrm>
          <a:prstGeom prst="rect">
            <a:avLst/>
          </a:prstGeom>
          <a:noFill/>
        </p:spPr>
      </p:pic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76" name="Picture 5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857496"/>
            <a:ext cx="526043" cy="428628"/>
          </a:xfrm>
          <a:prstGeom prst="rect">
            <a:avLst/>
          </a:prstGeom>
          <a:noFill/>
        </p:spPr>
      </p:pic>
      <p:sp>
        <p:nvSpPr>
          <p:cNvPr id="1079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78" name="Picture 5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643181"/>
            <a:ext cx="357190" cy="392909"/>
          </a:xfrm>
          <a:prstGeom prst="rect">
            <a:avLst/>
          </a:prstGeom>
          <a:noFill/>
        </p:spPr>
      </p:pic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80" name="Picture 5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/>
          <a:stretch>
            <a:fillRect/>
          </a:stretch>
        </p:blipFill>
        <p:spPr bwMode="auto">
          <a:xfrm>
            <a:off x="642909" y="4214818"/>
            <a:ext cx="6965205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POWER SYSTEM NETWORK INCIDANCE MATRICES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ELEMENT-NODE INCIDANCE MATRIX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[A]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incidence of elements to nodes in a connected graph is shown by element-node incidence matrix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1 if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element is incident to and oriented away form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node.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-1 if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element is incident to and oriented towards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node.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 if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element is not incident 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node.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GRAPH OF A GIVEN POWER SYSTEM NETWORK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524000" y="1905000"/>
            <a:ext cx="5934075" cy="3924300"/>
            <a:chOff x="1815" y="1259"/>
            <a:chExt cx="5850" cy="4530"/>
          </a:xfrm>
        </p:grpSpPr>
        <p:cxnSp>
          <p:nvCxnSpPr>
            <p:cNvPr id="4" name="AutoShape 30"/>
            <p:cNvCxnSpPr>
              <a:cxnSpLocks noChangeShapeType="1"/>
            </p:cNvCxnSpPr>
            <p:nvPr/>
          </p:nvCxnSpPr>
          <p:spPr bwMode="auto">
            <a:xfrm>
              <a:off x="3855" y="2669"/>
              <a:ext cx="0" cy="2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</p:cxn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1815" y="1259"/>
              <a:ext cx="5850" cy="4530"/>
              <a:chOff x="1815" y="1259"/>
              <a:chExt cx="5850" cy="4530"/>
            </a:xfrm>
          </p:grpSpPr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2235" y="1634"/>
                <a:ext cx="4845" cy="3615"/>
                <a:chOff x="2235" y="1110"/>
                <a:chExt cx="4845" cy="3615"/>
              </a:xfrm>
            </p:grpSpPr>
            <p:cxnSp>
              <p:nvCxnSpPr>
                <p:cNvPr id="19" name="AutoShape 33"/>
                <p:cNvCxnSpPr>
                  <a:cxnSpLocks noChangeShapeType="1"/>
                </p:cNvCxnSpPr>
                <p:nvPr/>
              </p:nvCxnSpPr>
              <p:spPr bwMode="auto">
                <a:xfrm>
                  <a:off x="2235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cxnSp>
              <p:nvCxnSpPr>
                <p:cNvPr id="20" name="AutoShape 34"/>
                <p:cNvCxnSpPr>
                  <a:cxnSpLocks noChangeShapeType="1"/>
                </p:cNvCxnSpPr>
                <p:nvPr/>
              </p:nvCxnSpPr>
              <p:spPr bwMode="auto">
                <a:xfrm>
                  <a:off x="3825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cxnSp>
              <p:nvCxnSpPr>
                <p:cNvPr id="21" name="AutoShape 35"/>
                <p:cNvCxnSpPr>
                  <a:cxnSpLocks noChangeShapeType="1"/>
                </p:cNvCxnSpPr>
                <p:nvPr/>
              </p:nvCxnSpPr>
              <p:spPr bwMode="auto">
                <a:xfrm>
                  <a:off x="5460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sp>
              <p:nvSpPr>
                <p:cNvPr id="22" name="Freeform 36"/>
                <p:cNvSpPr>
                  <a:spLocks/>
                </p:cNvSpPr>
                <p:nvPr/>
              </p:nvSpPr>
              <p:spPr bwMode="auto">
                <a:xfrm>
                  <a:off x="3855" y="1110"/>
                  <a:ext cx="3225" cy="1050"/>
                </a:xfrm>
                <a:custGeom>
                  <a:avLst/>
                  <a:gdLst/>
                  <a:ahLst/>
                  <a:cxnLst>
                    <a:cxn ang="0">
                      <a:pos x="0" y="1050"/>
                    </a:cxn>
                    <a:cxn ang="0">
                      <a:pos x="1410" y="0"/>
                    </a:cxn>
                    <a:cxn ang="0">
                      <a:pos x="3225" y="1050"/>
                    </a:cxn>
                  </a:cxnLst>
                  <a:rect l="0" t="0" r="r" b="b"/>
                  <a:pathLst>
                    <a:path w="3225" h="1050">
                      <a:moveTo>
                        <a:pt x="0" y="1050"/>
                      </a:moveTo>
                      <a:cubicBezTo>
                        <a:pt x="436" y="525"/>
                        <a:pt x="873" y="0"/>
                        <a:pt x="1410" y="0"/>
                      </a:cubicBezTo>
                      <a:cubicBezTo>
                        <a:pt x="1947" y="0"/>
                        <a:pt x="2586" y="525"/>
                        <a:pt x="3225" y="105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3" name="AutoShape 37"/>
                <p:cNvCxnSpPr>
                  <a:cxnSpLocks noChangeShapeType="1"/>
                </p:cNvCxnSpPr>
                <p:nvPr/>
              </p:nvCxnSpPr>
              <p:spPr bwMode="auto">
                <a:xfrm flipV="1">
                  <a:off x="3855" y="2160"/>
                  <a:ext cx="3225" cy="25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4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235" y="2160"/>
                  <a:ext cx="1620" cy="25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5" name="AutoShape 3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520" y="3150"/>
                  <a:ext cx="330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6" name="AutoShape 40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060" y="3480"/>
                  <a:ext cx="165" cy="22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7" name="AutoShape 41"/>
                <p:cNvCxnSpPr>
                  <a:cxnSpLocks noChangeShapeType="1"/>
                </p:cNvCxnSpPr>
                <p:nvPr/>
              </p:nvCxnSpPr>
              <p:spPr bwMode="auto">
                <a:xfrm flipV="1">
                  <a:off x="3855" y="3240"/>
                  <a:ext cx="0" cy="2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8" name="AutoShape 42"/>
                <p:cNvCxnSpPr>
                  <a:cxnSpLocks noChangeShapeType="1"/>
                </p:cNvCxnSpPr>
                <p:nvPr/>
              </p:nvCxnSpPr>
              <p:spPr bwMode="auto">
                <a:xfrm>
                  <a:off x="2715" y="2160"/>
                  <a:ext cx="240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9" name="AutoShape 43"/>
                <p:cNvCxnSpPr>
                  <a:cxnSpLocks noChangeShapeType="1"/>
                </p:cNvCxnSpPr>
                <p:nvPr/>
              </p:nvCxnSpPr>
              <p:spPr bwMode="auto">
                <a:xfrm>
                  <a:off x="4500" y="2160"/>
                  <a:ext cx="24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0" name="AutoShape 44"/>
                <p:cNvCxnSpPr>
                  <a:cxnSpLocks noChangeShapeType="1"/>
                </p:cNvCxnSpPr>
                <p:nvPr/>
              </p:nvCxnSpPr>
              <p:spPr bwMode="auto">
                <a:xfrm flipH="1">
                  <a:off x="6090" y="2160"/>
                  <a:ext cx="24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1" name="AutoShape 45"/>
                <p:cNvCxnSpPr>
                  <a:cxnSpLocks noChangeShapeType="1"/>
                </p:cNvCxnSpPr>
                <p:nvPr/>
              </p:nvCxnSpPr>
              <p:spPr bwMode="auto">
                <a:xfrm>
                  <a:off x="5715" y="1215"/>
                  <a:ext cx="165" cy="9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sp>
            <p:nvSpPr>
              <p:cNvPr id="7" name="Oval 46"/>
              <p:cNvSpPr>
                <a:spLocks noChangeArrowheads="1"/>
              </p:cNvSpPr>
              <p:nvPr/>
            </p:nvSpPr>
            <p:spPr bwMode="auto">
              <a:xfrm>
                <a:off x="5850" y="1259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Oval 47"/>
              <p:cNvSpPr>
                <a:spLocks noChangeArrowheads="1"/>
              </p:cNvSpPr>
              <p:nvPr/>
            </p:nvSpPr>
            <p:spPr bwMode="auto">
              <a:xfrm>
                <a:off x="181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Oval 48"/>
              <p:cNvSpPr>
                <a:spLocks noChangeArrowheads="1"/>
              </p:cNvSpPr>
              <p:nvPr/>
            </p:nvSpPr>
            <p:spPr bwMode="auto">
              <a:xfrm>
                <a:off x="4500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Oval 49"/>
              <p:cNvSpPr>
                <a:spLocks noChangeArrowheads="1"/>
              </p:cNvSpPr>
              <p:nvPr/>
            </p:nvSpPr>
            <p:spPr bwMode="auto">
              <a:xfrm>
                <a:off x="5850" y="274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Oval 50"/>
              <p:cNvSpPr>
                <a:spLocks noChangeArrowheads="1"/>
              </p:cNvSpPr>
              <p:nvPr/>
            </p:nvSpPr>
            <p:spPr bwMode="auto">
              <a:xfrm>
                <a:off x="7245" y="2399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51"/>
              <p:cNvSpPr>
                <a:spLocks noChangeArrowheads="1"/>
              </p:cNvSpPr>
              <p:nvPr/>
            </p:nvSpPr>
            <p:spPr bwMode="auto">
              <a:xfrm>
                <a:off x="5670" y="3898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Oval 52"/>
              <p:cNvSpPr>
                <a:spLocks noChangeArrowheads="1"/>
              </p:cNvSpPr>
              <p:nvPr/>
            </p:nvSpPr>
            <p:spPr bwMode="auto">
              <a:xfrm>
                <a:off x="3960" y="3553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Oval 53"/>
              <p:cNvSpPr>
                <a:spLocks noChangeArrowheads="1"/>
              </p:cNvSpPr>
              <p:nvPr/>
            </p:nvSpPr>
            <p:spPr bwMode="auto">
              <a:xfrm>
                <a:off x="343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Oval 54"/>
              <p:cNvSpPr>
                <a:spLocks noChangeArrowheads="1"/>
              </p:cNvSpPr>
              <p:nvPr/>
            </p:nvSpPr>
            <p:spPr bwMode="auto">
              <a:xfrm>
                <a:off x="2640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Oval 55"/>
              <p:cNvSpPr>
                <a:spLocks noChangeArrowheads="1"/>
              </p:cNvSpPr>
              <p:nvPr/>
            </p:nvSpPr>
            <p:spPr bwMode="auto">
              <a:xfrm>
                <a:off x="2535" y="3748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56"/>
              <p:cNvSpPr>
                <a:spLocks noChangeArrowheads="1"/>
              </p:cNvSpPr>
              <p:nvPr/>
            </p:nvSpPr>
            <p:spPr bwMode="auto">
              <a:xfrm>
                <a:off x="3855" y="532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57"/>
              <p:cNvSpPr>
                <a:spLocks noChangeArrowheads="1"/>
              </p:cNvSpPr>
              <p:nvPr/>
            </p:nvSpPr>
            <p:spPr bwMode="auto">
              <a:xfrm>
                <a:off x="529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31620" y="3199276"/>
          <a:ext cx="6080760" cy="294436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13460"/>
                <a:gridCol w="1013460"/>
                <a:gridCol w="1013460"/>
                <a:gridCol w="1013460"/>
                <a:gridCol w="1013460"/>
                <a:gridCol w="1013460"/>
              </a:tblGrid>
              <a:tr h="319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/>
                        <a:t>Node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            Element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-1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2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-1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3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-1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4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-1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5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1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-1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6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-1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7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0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/>
                        <a:t>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-1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55" name="AutoShape 7"/>
          <p:cNvSpPr>
            <a:spLocks noChangeShapeType="1"/>
          </p:cNvSpPr>
          <p:nvPr/>
        </p:nvSpPr>
        <p:spPr bwMode="auto">
          <a:xfrm flipV="1">
            <a:off x="2047875" y="3409952"/>
            <a:ext cx="31432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/>
          <p:cNvSpPr>
            <a:spLocks noChangeShapeType="1"/>
          </p:cNvSpPr>
          <p:nvPr/>
        </p:nvSpPr>
        <p:spPr bwMode="auto">
          <a:xfrm flipH="1">
            <a:off x="1905000" y="3557591"/>
            <a:ext cx="45719" cy="2285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2971800" y="3328990"/>
            <a:ext cx="266700" cy="2952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IN" sz="1400" b="1" dirty="0" smtClean="0">
                <a:latin typeface="Times New Roman" pitchFamily="18" charset="0"/>
                <a:cs typeface="Arial" pitchFamily="34" charset="0"/>
              </a:rPr>
              <a:t>1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3886200" y="3328990"/>
            <a:ext cx="266700" cy="2952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IN" sz="1400" b="1" dirty="0" smtClean="0">
                <a:latin typeface="Arial" pitchFamily="34" charset="0"/>
                <a:cs typeface="Arial" pitchFamily="34" charset="0"/>
              </a:rPr>
              <a:t>A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4876800" y="3328990"/>
            <a:ext cx="266700" cy="2952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IN" sz="1400" b="1" dirty="0" smtClean="0">
                <a:latin typeface="Arial" pitchFamily="34" charset="0"/>
                <a:cs typeface="Arial" pitchFamily="34" charset="0"/>
              </a:rPr>
              <a:t>B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Oval 16"/>
          <p:cNvSpPr>
            <a:spLocks noChangeArrowheads="1"/>
          </p:cNvSpPr>
          <p:nvPr/>
        </p:nvSpPr>
        <p:spPr bwMode="auto">
          <a:xfrm>
            <a:off x="5867400" y="3328990"/>
            <a:ext cx="266700" cy="2952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I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6934200" y="3328990"/>
            <a:ext cx="266700" cy="2952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IN" sz="1600" b="1" dirty="0" smtClean="0">
                <a:latin typeface="Arial" pitchFamily="34" charset="0"/>
                <a:cs typeface="Arial" pitchFamily="34" charset="0"/>
              </a:rPr>
              <a:t>D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10" y="6140255"/>
            <a:ext cx="69008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Since the sum of elements in a row are zero, the columns of A are linearly dependent. Hence the rank of A &lt; n.</a:t>
            </a:r>
            <a:endParaRPr lang="en-US" b="1" dirty="0"/>
          </a:p>
        </p:txBody>
      </p:sp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1000100" y="285728"/>
            <a:ext cx="5672157" cy="2786082"/>
            <a:chOff x="1815" y="1259"/>
            <a:chExt cx="5850" cy="4530"/>
          </a:xfrm>
        </p:grpSpPr>
        <p:cxnSp>
          <p:nvCxnSpPr>
            <p:cNvPr id="14" name="AutoShape 30"/>
            <p:cNvCxnSpPr>
              <a:cxnSpLocks noChangeShapeType="1"/>
            </p:cNvCxnSpPr>
            <p:nvPr/>
          </p:nvCxnSpPr>
          <p:spPr bwMode="auto">
            <a:xfrm>
              <a:off x="3855" y="2669"/>
              <a:ext cx="0" cy="2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</p:cxnSp>
        <p:grpSp>
          <p:nvGrpSpPr>
            <p:cNvPr id="18" name="Group 31"/>
            <p:cNvGrpSpPr>
              <a:grpSpLocks/>
            </p:cNvGrpSpPr>
            <p:nvPr/>
          </p:nvGrpSpPr>
          <p:grpSpPr bwMode="auto">
            <a:xfrm>
              <a:off x="1815" y="1259"/>
              <a:ext cx="5850" cy="4530"/>
              <a:chOff x="1815" y="1259"/>
              <a:chExt cx="5850" cy="4530"/>
            </a:xfrm>
          </p:grpSpPr>
          <p:grpSp>
            <p:nvGrpSpPr>
              <p:cNvPr id="19" name="Group 32"/>
              <p:cNvGrpSpPr>
                <a:grpSpLocks/>
              </p:cNvGrpSpPr>
              <p:nvPr/>
            </p:nvGrpSpPr>
            <p:grpSpPr bwMode="auto">
              <a:xfrm>
                <a:off x="2235" y="1634"/>
                <a:ext cx="4845" cy="3615"/>
                <a:chOff x="2235" y="1110"/>
                <a:chExt cx="4845" cy="3615"/>
              </a:xfrm>
            </p:grpSpPr>
            <p:cxnSp>
              <p:nvCxnSpPr>
                <p:cNvPr id="32" name="AutoShape 33"/>
                <p:cNvCxnSpPr>
                  <a:cxnSpLocks noChangeShapeType="1"/>
                </p:cNvCxnSpPr>
                <p:nvPr/>
              </p:nvCxnSpPr>
              <p:spPr bwMode="auto">
                <a:xfrm>
                  <a:off x="2235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cxnSp>
              <p:nvCxnSpPr>
                <p:cNvPr id="33" name="AutoShape 34"/>
                <p:cNvCxnSpPr>
                  <a:cxnSpLocks noChangeShapeType="1"/>
                </p:cNvCxnSpPr>
                <p:nvPr/>
              </p:nvCxnSpPr>
              <p:spPr bwMode="auto">
                <a:xfrm>
                  <a:off x="3825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cxnSp>
              <p:nvCxnSpPr>
                <p:cNvPr id="34" name="AutoShape 35"/>
                <p:cNvCxnSpPr>
                  <a:cxnSpLocks noChangeShapeType="1"/>
                </p:cNvCxnSpPr>
                <p:nvPr/>
              </p:nvCxnSpPr>
              <p:spPr bwMode="auto">
                <a:xfrm>
                  <a:off x="5460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sp>
              <p:nvSpPr>
                <p:cNvPr id="35" name="Freeform 36"/>
                <p:cNvSpPr>
                  <a:spLocks/>
                </p:cNvSpPr>
                <p:nvPr/>
              </p:nvSpPr>
              <p:spPr bwMode="auto">
                <a:xfrm>
                  <a:off x="3855" y="1110"/>
                  <a:ext cx="3225" cy="1050"/>
                </a:xfrm>
                <a:custGeom>
                  <a:avLst/>
                  <a:gdLst/>
                  <a:ahLst/>
                  <a:cxnLst>
                    <a:cxn ang="0">
                      <a:pos x="0" y="1050"/>
                    </a:cxn>
                    <a:cxn ang="0">
                      <a:pos x="1410" y="0"/>
                    </a:cxn>
                    <a:cxn ang="0">
                      <a:pos x="3225" y="1050"/>
                    </a:cxn>
                  </a:cxnLst>
                  <a:rect l="0" t="0" r="r" b="b"/>
                  <a:pathLst>
                    <a:path w="3225" h="1050">
                      <a:moveTo>
                        <a:pt x="0" y="1050"/>
                      </a:moveTo>
                      <a:cubicBezTo>
                        <a:pt x="436" y="525"/>
                        <a:pt x="873" y="0"/>
                        <a:pt x="1410" y="0"/>
                      </a:cubicBezTo>
                      <a:cubicBezTo>
                        <a:pt x="1947" y="0"/>
                        <a:pt x="2586" y="525"/>
                        <a:pt x="3225" y="105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36" name="AutoShape 37"/>
                <p:cNvCxnSpPr>
                  <a:cxnSpLocks noChangeShapeType="1"/>
                </p:cNvCxnSpPr>
                <p:nvPr/>
              </p:nvCxnSpPr>
              <p:spPr bwMode="auto">
                <a:xfrm flipV="1">
                  <a:off x="3855" y="2160"/>
                  <a:ext cx="3225" cy="25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7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235" y="2160"/>
                  <a:ext cx="1620" cy="25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8" name="AutoShape 3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520" y="3150"/>
                  <a:ext cx="330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9" name="AutoShape 40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060" y="3480"/>
                  <a:ext cx="165" cy="22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0" name="AutoShape 41"/>
                <p:cNvCxnSpPr>
                  <a:cxnSpLocks noChangeShapeType="1"/>
                </p:cNvCxnSpPr>
                <p:nvPr/>
              </p:nvCxnSpPr>
              <p:spPr bwMode="auto">
                <a:xfrm flipV="1">
                  <a:off x="3855" y="3240"/>
                  <a:ext cx="0" cy="2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1" name="AutoShape 42"/>
                <p:cNvCxnSpPr>
                  <a:cxnSpLocks noChangeShapeType="1"/>
                </p:cNvCxnSpPr>
                <p:nvPr/>
              </p:nvCxnSpPr>
              <p:spPr bwMode="auto">
                <a:xfrm>
                  <a:off x="2715" y="2160"/>
                  <a:ext cx="240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2" name="AutoShape 43"/>
                <p:cNvCxnSpPr>
                  <a:cxnSpLocks noChangeShapeType="1"/>
                </p:cNvCxnSpPr>
                <p:nvPr/>
              </p:nvCxnSpPr>
              <p:spPr bwMode="auto">
                <a:xfrm>
                  <a:off x="4500" y="2160"/>
                  <a:ext cx="24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3" name="AutoShape 44"/>
                <p:cNvCxnSpPr>
                  <a:cxnSpLocks noChangeShapeType="1"/>
                </p:cNvCxnSpPr>
                <p:nvPr/>
              </p:nvCxnSpPr>
              <p:spPr bwMode="auto">
                <a:xfrm flipH="1">
                  <a:off x="6090" y="2160"/>
                  <a:ext cx="24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44" name="AutoShape 45"/>
                <p:cNvCxnSpPr>
                  <a:cxnSpLocks noChangeShapeType="1"/>
                </p:cNvCxnSpPr>
                <p:nvPr/>
              </p:nvCxnSpPr>
              <p:spPr bwMode="auto">
                <a:xfrm>
                  <a:off x="5715" y="1215"/>
                  <a:ext cx="165" cy="9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sp>
            <p:nvSpPr>
              <p:cNvPr id="20" name="Oval 46"/>
              <p:cNvSpPr>
                <a:spLocks noChangeArrowheads="1"/>
              </p:cNvSpPr>
              <p:nvPr/>
            </p:nvSpPr>
            <p:spPr bwMode="auto">
              <a:xfrm>
                <a:off x="5850" y="1259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Oval 47"/>
              <p:cNvSpPr>
                <a:spLocks noChangeArrowheads="1"/>
              </p:cNvSpPr>
              <p:nvPr/>
            </p:nvSpPr>
            <p:spPr bwMode="auto">
              <a:xfrm>
                <a:off x="181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Oval 48"/>
              <p:cNvSpPr>
                <a:spLocks noChangeArrowheads="1"/>
              </p:cNvSpPr>
              <p:nvPr/>
            </p:nvSpPr>
            <p:spPr bwMode="auto">
              <a:xfrm>
                <a:off x="4500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49"/>
              <p:cNvSpPr>
                <a:spLocks noChangeArrowheads="1"/>
              </p:cNvSpPr>
              <p:nvPr/>
            </p:nvSpPr>
            <p:spPr bwMode="auto">
              <a:xfrm>
                <a:off x="5850" y="274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Oval 50"/>
              <p:cNvSpPr>
                <a:spLocks noChangeArrowheads="1"/>
              </p:cNvSpPr>
              <p:nvPr/>
            </p:nvSpPr>
            <p:spPr bwMode="auto">
              <a:xfrm>
                <a:off x="7245" y="2399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Oval 51"/>
              <p:cNvSpPr>
                <a:spLocks noChangeArrowheads="1"/>
              </p:cNvSpPr>
              <p:nvPr/>
            </p:nvSpPr>
            <p:spPr bwMode="auto">
              <a:xfrm>
                <a:off x="5670" y="3898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Oval 52"/>
              <p:cNvSpPr>
                <a:spLocks noChangeArrowheads="1"/>
              </p:cNvSpPr>
              <p:nvPr/>
            </p:nvSpPr>
            <p:spPr bwMode="auto">
              <a:xfrm>
                <a:off x="3960" y="3553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53"/>
              <p:cNvSpPr>
                <a:spLocks noChangeArrowheads="1"/>
              </p:cNvSpPr>
              <p:nvPr/>
            </p:nvSpPr>
            <p:spPr bwMode="auto">
              <a:xfrm>
                <a:off x="343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Oval 54"/>
              <p:cNvSpPr>
                <a:spLocks noChangeArrowheads="1"/>
              </p:cNvSpPr>
              <p:nvPr/>
            </p:nvSpPr>
            <p:spPr bwMode="auto">
              <a:xfrm>
                <a:off x="2640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Oval 55"/>
              <p:cNvSpPr>
                <a:spLocks noChangeArrowheads="1"/>
              </p:cNvSpPr>
              <p:nvPr/>
            </p:nvSpPr>
            <p:spPr bwMode="auto">
              <a:xfrm>
                <a:off x="2535" y="3748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Oval 56"/>
              <p:cNvSpPr>
                <a:spLocks noChangeArrowheads="1"/>
              </p:cNvSpPr>
              <p:nvPr/>
            </p:nvSpPr>
            <p:spPr bwMode="auto">
              <a:xfrm>
                <a:off x="3855" y="532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Oval 57"/>
              <p:cNvSpPr>
                <a:spLocks noChangeArrowheads="1"/>
              </p:cNvSpPr>
              <p:nvPr/>
            </p:nvSpPr>
            <p:spPr bwMode="auto">
              <a:xfrm>
                <a:off x="529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14282" y="1976735"/>
            <a:ext cx="8786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  <a:latin typeface="Bookman Old Style" pitchFamily="18" charset="0"/>
              </a:rPr>
              <a:t>Topic: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Formation of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Matrix by Singular Transformation</a:t>
            </a:r>
            <a:endParaRPr lang="en-IN" sz="24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058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Primitive Network: A set of unconnected elements is defined as a primitive network.  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00034" y="4000504"/>
            <a:ext cx="7491434" cy="22467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Performance equation is v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e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Z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Performance equation is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i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+ j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y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-y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pq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Formulation of network matrices by singular transformation</a:t>
            </a:r>
          </a:p>
        </p:txBody>
      </p:sp>
      <p:grpSp>
        <p:nvGrpSpPr>
          <p:cNvPr id="3" name="Group 42"/>
          <p:cNvGrpSpPr/>
          <p:nvPr/>
        </p:nvGrpSpPr>
        <p:grpSpPr>
          <a:xfrm>
            <a:off x="4714876" y="928670"/>
            <a:ext cx="3900488" cy="2724150"/>
            <a:chOff x="4938712" y="3124200"/>
            <a:chExt cx="3900488" cy="2724150"/>
          </a:xfrm>
        </p:grpSpPr>
        <p:sp>
          <p:nvSpPr>
            <p:cNvPr id="36880" name="Rectangle 16"/>
            <p:cNvSpPr>
              <a:spLocks noChangeArrowheads="1"/>
            </p:cNvSpPr>
            <p:nvPr/>
          </p:nvSpPr>
          <p:spPr bwMode="auto">
            <a:xfrm>
              <a:off x="6791325" y="4435475"/>
              <a:ext cx="814387" cy="3317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</a:t>
              </a:r>
              <a:r>
                <a:rPr kumimoji="0" lang="en-US" sz="13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881" name="AutoShape 17"/>
            <p:cNvCxnSpPr>
              <a:cxnSpLocks noChangeShapeType="1"/>
            </p:cNvCxnSpPr>
            <p:nvPr/>
          </p:nvCxnSpPr>
          <p:spPr bwMode="auto">
            <a:xfrm>
              <a:off x="5043487" y="4559300"/>
              <a:ext cx="11811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</p:spPr>
        </p:cxnSp>
        <p:cxnSp>
          <p:nvCxnSpPr>
            <p:cNvPr id="36882" name="AutoShape 18"/>
            <p:cNvCxnSpPr>
              <a:cxnSpLocks noChangeShapeType="1"/>
            </p:cNvCxnSpPr>
            <p:nvPr/>
          </p:nvCxnSpPr>
          <p:spPr bwMode="auto">
            <a:xfrm>
              <a:off x="6176962" y="4559300"/>
              <a:ext cx="61436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83" name="AutoShape 19"/>
            <p:cNvCxnSpPr>
              <a:cxnSpLocks noChangeShapeType="1"/>
            </p:cNvCxnSpPr>
            <p:nvPr/>
          </p:nvCxnSpPr>
          <p:spPr bwMode="auto">
            <a:xfrm>
              <a:off x="7605712" y="4559300"/>
              <a:ext cx="781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</p:cxnSp>
        <p:cxnSp>
          <p:nvCxnSpPr>
            <p:cNvPr id="36884" name="AutoShape 20"/>
            <p:cNvCxnSpPr>
              <a:cxnSpLocks noChangeShapeType="1"/>
            </p:cNvCxnSpPr>
            <p:nvPr/>
          </p:nvCxnSpPr>
          <p:spPr bwMode="auto">
            <a:xfrm>
              <a:off x="6791325" y="4891087"/>
              <a:ext cx="63341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6885" name="Oval 21"/>
            <p:cNvSpPr>
              <a:spLocks noChangeArrowheads="1"/>
            </p:cNvSpPr>
            <p:nvPr/>
          </p:nvSpPr>
          <p:spPr bwMode="auto">
            <a:xfrm>
              <a:off x="4938712" y="4751387"/>
              <a:ext cx="385763" cy="3778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6" name="Oval 22"/>
            <p:cNvSpPr>
              <a:spLocks noChangeArrowheads="1"/>
            </p:cNvSpPr>
            <p:nvPr/>
          </p:nvSpPr>
          <p:spPr bwMode="auto">
            <a:xfrm>
              <a:off x="8162925" y="4662487"/>
              <a:ext cx="338137" cy="3841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7" name="Rectangle 23"/>
            <p:cNvSpPr>
              <a:spLocks noChangeArrowheads="1"/>
            </p:cNvSpPr>
            <p:nvPr/>
          </p:nvSpPr>
          <p:spPr bwMode="auto">
            <a:xfrm>
              <a:off x="4938712" y="4148137"/>
              <a:ext cx="385763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88" name="Rectangle 24"/>
            <p:cNvSpPr>
              <a:spLocks noChangeArrowheads="1"/>
            </p:cNvSpPr>
            <p:nvPr/>
          </p:nvSpPr>
          <p:spPr bwMode="auto">
            <a:xfrm>
              <a:off x="8453437" y="4233862"/>
              <a:ext cx="385763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0" name="Rectangle 26"/>
            <p:cNvSpPr>
              <a:spLocks noChangeArrowheads="1"/>
            </p:cNvSpPr>
            <p:nvPr/>
          </p:nvSpPr>
          <p:spPr bwMode="auto">
            <a:xfrm>
              <a:off x="6567487" y="4948237"/>
              <a:ext cx="838200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15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+ j</a:t>
              </a:r>
              <a:r>
                <a:rPr kumimoji="0" lang="en-US" sz="15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891" name="AutoShape 27"/>
            <p:cNvCxnSpPr>
              <a:cxnSpLocks noChangeShapeType="1"/>
            </p:cNvCxnSpPr>
            <p:nvPr/>
          </p:nvCxnSpPr>
          <p:spPr bwMode="auto">
            <a:xfrm flipV="1">
              <a:off x="5091112" y="5414962"/>
              <a:ext cx="3295650" cy="95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6892" name="Oval 28"/>
            <p:cNvSpPr>
              <a:spLocks noChangeArrowheads="1"/>
            </p:cNvSpPr>
            <p:nvPr/>
          </p:nvSpPr>
          <p:spPr bwMode="auto">
            <a:xfrm>
              <a:off x="6610350" y="3671887"/>
              <a:ext cx="319087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3" name="Oval 29"/>
            <p:cNvSpPr>
              <a:spLocks noChangeArrowheads="1"/>
            </p:cNvSpPr>
            <p:nvPr/>
          </p:nvSpPr>
          <p:spPr bwMode="auto">
            <a:xfrm>
              <a:off x="6781800" y="3671887"/>
              <a:ext cx="319087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894" name="AutoShape 30"/>
            <p:cNvCxnSpPr>
              <a:cxnSpLocks noChangeShapeType="1"/>
            </p:cNvCxnSpPr>
            <p:nvPr/>
          </p:nvCxnSpPr>
          <p:spPr bwMode="auto">
            <a:xfrm flipH="1">
              <a:off x="5910262" y="3794125"/>
              <a:ext cx="7000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95" name="AutoShape 31"/>
            <p:cNvCxnSpPr>
              <a:cxnSpLocks noChangeShapeType="1"/>
            </p:cNvCxnSpPr>
            <p:nvPr/>
          </p:nvCxnSpPr>
          <p:spPr bwMode="auto">
            <a:xfrm flipH="1">
              <a:off x="7100887" y="3794125"/>
              <a:ext cx="70008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96" name="AutoShape 32"/>
            <p:cNvCxnSpPr>
              <a:cxnSpLocks noChangeShapeType="1"/>
            </p:cNvCxnSpPr>
            <p:nvPr/>
          </p:nvCxnSpPr>
          <p:spPr bwMode="auto">
            <a:xfrm>
              <a:off x="7791450" y="3802062"/>
              <a:ext cx="14287" cy="7461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97" name="AutoShape 33"/>
            <p:cNvCxnSpPr>
              <a:cxnSpLocks noChangeShapeType="1"/>
            </p:cNvCxnSpPr>
            <p:nvPr/>
          </p:nvCxnSpPr>
          <p:spPr bwMode="auto">
            <a:xfrm>
              <a:off x="5915025" y="3802062"/>
              <a:ext cx="14287" cy="7461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6898" name="Rectangle 34"/>
            <p:cNvSpPr>
              <a:spLocks noChangeArrowheads="1"/>
            </p:cNvSpPr>
            <p:nvPr/>
          </p:nvSpPr>
          <p:spPr bwMode="auto">
            <a:xfrm>
              <a:off x="6567487" y="3124200"/>
              <a:ext cx="533400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j</a:t>
              </a:r>
              <a:r>
                <a:rPr kumimoji="0" lang="en-US" sz="15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99" name="Rectangle 35"/>
            <p:cNvSpPr>
              <a:spLocks noChangeArrowheads="1"/>
            </p:cNvSpPr>
            <p:nvPr/>
          </p:nvSpPr>
          <p:spPr bwMode="auto">
            <a:xfrm>
              <a:off x="6248400" y="5486400"/>
              <a:ext cx="1181100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en-US" sz="15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= </a:t>
              </a:r>
              <a:r>
                <a:rPr kumimoji="0" lang="en-US" sz="15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– </a:t>
              </a:r>
              <a:r>
                <a:rPr kumimoji="0" lang="en-US" sz="15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41"/>
          <p:cNvGrpSpPr/>
          <p:nvPr/>
        </p:nvGrpSpPr>
        <p:grpSpPr>
          <a:xfrm>
            <a:off x="0" y="1214422"/>
            <a:ext cx="4143375" cy="2214578"/>
            <a:chOff x="1828800" y="1295400"/>
            <a:chExt cx="4143375" cy="1676400"/>
          </a:xfrm>
        </p:grpSpPr>
        <p:sp>
          <p:nvSpPr>
            <p:cNvPr id="36877" name="Rectangle 13"/>
            <p:cNvSpPr>
              <a:spLocks noChangeArrowheads="1"/>
            </p:cNvSpPr>
            <p:nvPr/>
          </p:nvSpPr>
          <p:spPr bwMode="auto">
            <a:xfrm>
              <a:off x="1828800" y="1314450"/>
              <a:ext cx="385763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66" name="Oval 2"/>
            <p:cNvSpPr>
              <a:spLocks noChangeArrowheads="1"/>
            </p:cNvSpPr>
            <p:nvPr/>
          </p:nvSpPr>
          <p:spPr bwMode="auto">
            <a:xfrm>
              <a:off x="2957512" y="1468437"/>
              <a:ext cx="352425" cy="3429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867" name="AutoShape 3"/>
            <p:cNvCxnSpPr>
              <a:cxnSpLocks noChangeShapeType="1"/>
            </p:cNvCxnSpPr>
            <p:nvPr/>
          </p:nvCxnSpPr>
          <p:spPr bwMode="auto">
            <a:xfrm>
              <a:off x="3043237" y="1620837"/>
              <a:ext cx="1619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6868" name="Rectangle 4"/>
            <p:cNvSpPr>
              <a:spLocks noChangeArrowheads="1"/>
            </p:cNvSpPr>
            <p:nvPr/>
          </p:nvSpPr>
          <p:spPr bwMode="auto">
            <a:xfrm>
              <a:off x="3924300" y="1497012"/>
              <a:ext cx="814387" cy="2857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Z</a:t>
              </a:r>
              <a:r>
                <a:rPr kumimoji="0" lang="en-US" sz="13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869" name="AutoShape 5"/>
            <p:cNvCxnSpPr>
              <a:cxnSpLocks noChangeShapeType="1"/>
            </p:cNvCxnSpPr>
            <p:nvPr/>
          </p:nvCxnSpPr>
          <p:spPr bwMode="auto">
            <a:xfrm>
              <a:off x="2176462" y="1620837"/>
              <a:ext cx="781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/>
            </a:ln>
          </p:spPr>
        </p:cxnSp>
        <p:cxnSp>
          <p:nvCxnSpPr>
            <p:cNvPr id="36870" name="AutoShape 6"/>
            <p:cNvCxnSpPr>
              <a:cxnSpLocks noChangeShapeType="1"/>
            </p:cNvCxnSpPr>
            <p:nvPr/>
          </p:nvCxnSpPr>
          <p:spPr bwMode="auto">
            <a:xfrm>
              <a:off x="3309937" y="1620837"/>
              <a:ext cx="61436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871" name="AutoShape 7"/>
            <p:cNvCxnSpPr>
              <a:cxnSpLocks noChangeShapeType="1"/>
            </p:cNvCxnSpPr>
            <p:nvPr/>
          </p:nvCxnSpPr>
          <p:spPr bwMode="auto">
            <a:xfrm>
              <a:off x="4738687" y="1620837"/>
              <a:ext cx="7810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</p:cxnSp>
        <p:cxnSp>
          <p:nvCxnSpPr>
            <p:cNvPr id="36872" name="AutoShape 8"/>
            <p:cNvCxnSpPr>
              <a:cxnSpLocks noChangeShapeType="1"/>
            </p:cNvCxnSpPr>
            <p:nvPr/>
          </p:nvCxnSpPr>
          <p:spPr bwMode="auto">
            <a:xfrm>
              <a:off x="3924300" y="1952625"/>
              <a:ext cx="63341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6873" name="Oval 9"/>
            <p:cNvSpPr>
              <a:spLocks noChangeArrowheads="1"/>
            </p:cNvSpPr>
            <p:nvPr/>
          </p:nvSpPr>
          <p:spPr bwMode="auto">
            <a:xfrm>
              <a:off x="2133600" y="1712912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4" name="Oval 10"/>
            <p:cNvSpPr>
              <a:spLocks noChangeArrowheads="1"/>
            </p:cNvSpPr>
            <p:nvPr/>
          </p:nvSpPr>
          <p:spPr bwMode="auto">
            <a:xfrm>
              <a:off x="5295900" y="1722437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5" name="Rectangle 11"/>
            <p:cNvSpPr>
              <a:spLocks noChangeArrowheads="1"/>
            </p:cNvSpPr>
            <p:nvPr/>
          </p:nvSpPr>
          <p:spPr bwMode="auto">
            <a:xfrm>
              <a:off x="5586412" y="1295400"/>
              <a:ext cx="385763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876" name="AutoShape 12"/>
            <p:cNvCxnSpPr>
              <a:cxnSpLocks noChangeShapeType="1"/>
            </p:cNvCxnSpPr>
            <p:nvPr/>
          </p:nvCxnSpPr>
          <p:spPr bwMode="auto">
            <a:xfrm flipV="1">
              <a:off x="2224087" y="2476500"/>
              <a:ext cx="3295650" cy="95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6878" name="Rectangle 14"/>
            <p:cNvSpPr>
              <a:spLocks noChangeArrowheads="1"/>
            </p:cNvSpPr>
            <p:nvPr/>
          </p:nvSpPr>
          <p:spPr bwMode="auto">
            <a:xfrm>
              <a:off x="4191000" y="2105025"/>
              <a:ext cx="533400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15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9" name="Rectangle 15"/>
            <p:cNvSpPr>
              <a:spLocks noChangeArrowheads="1"/>
            </p:cNvSpPr>
            <p:nvPr/>
          </p:nvSpPr>
          <p:spPr bwMode="auto">
            <a:xfrm>
              <a:off x="3848100" y="2609850"/>
              <a:ext cx="1181100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r>
                <a:rPr kumimoji="0" lang="en-US" sz="15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= </a:t>
              </a:r>
              <a:r>
                <a:rPr kumimoji="0" lang="en-US" sz="15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– </a:t>
              </a:r>
              <a:r>
                <a:rPr kumimoji="0" lang="en-US" sz="15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q</a:t>
              </a: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2971800" y="1828800"/>
              <a:ext cx="533400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</a:t>
              </a:r>
              <a:r>
                <a:rPr kumimoji="0" lang="en-US" sz="15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pq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Kirchoff’s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current law at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Bus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071538" y="1857364"/>
            <a:ext cx="6929486" cy="4000528"/>
            <a:chOff x="3840" y="8857"/>
            <a:chExt cx="4680" cy="3286"/>
          </a:xfrm>
        </p:grpSpPr>
        <p:cxnSp>
          <p:nvCxnSpPr>
            <p:cNvPr id="2051" name="AutoShape 3"/>
            <p:cNvCxnSpPr>
              <a:cxnSpLocks noChangeShapeType="1"/>
            </p:cNvCxnSpPr>
            <p:nvPr/>
          </p:nvCxnSpPr>
          <p:spPr bwMode="auto">
            <a:xfrm>
              <a:off x="5385" y="9938"/>
              <a:ext cx="0" cy="855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52" name="AutoShape 4"/>
            <p:cNvCxnSpPr>
              <a:cxnSpLocks noChangeShapeType="1"/>
            </p:cNvCxnSpPr>
            <p:nvPr/>
          </p:nvCxnSpPr>
          <p:spPr bwMode="auto">
            <a:xfrm>
              <a:off x="3840" y="10328"/>
              <a:ext cx="1545" cy="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>
              <a:off x="5400" y="10568"/>
              <a:ext cx="2355" cy="945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 flipV="1">
              <a:off x="5400" y="8857"/>
              <a:ext cx="1455" cy="1215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>
              <a:off x="5400" y="10178"/>
              <a:ext cx="1545" cy="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>
              <a:off x="6855" y="9181"/>
              <a:ext cx="76" cy="780"/>
            </a:xfrm>
            <a:prstGeom prst="straightConnector1">
              <a:avLst/>
            </a:prstGeom>
            <a:ln>
              <a:prstDash val="dash"/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>
              <a:off x="5400" y="10463"/>
              <a:ext cx="2055" cy="241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7635" y="10414"/>
              <a:ext cx="720" cy="514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2000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4305" y="10444"/>
              <a:ext cx="555" cy="484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4455" y="9098"/>
              <a:ext cx="1155" cy="675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400" dirty="0" err="1" smtClean="0"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2400" b="0" i="0" u="none" strike="noStrike" cap="none" normalizeH="0" baseline="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th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BUS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7635" y="11629"/>
              <a:ext cx="885" cy="514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n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6975" y="8861"/>
              <a:ext cx="660" cy="514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7110" y="9859"/>
              <a:ext cx="720" cy="514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</a:t>
              </a:r>
              <a:r>
                <a:rPr kumimoji="0" lang="en-US" sz="2400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k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FORMATION OF BUS ADMITTANCE BY SINGULAR TRANSFORMATION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bus admittance matrix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be obtained by using the bus incidence matrix A to relate the variables and parameters of the primitive network to bus quantities of the interconnected network.</a:t>
            </a:r>
          </a:p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j = [y] v           ------------------------------(1)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multiply both sides by 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 = 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[y] v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the matrix A shows the incidence of elements to buses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0    (KCL)   -----------------------------(2)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 = 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(Algebraic sum of source currents)  --------------(3)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Substituting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(2)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(3)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(1) we have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[y]v----------------------------------(4)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Power into the network is (I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Sum of powers into the primitive network is (j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transformation of variables must be power invariant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(j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---------------------(5)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FORMATION OF BUS ADMITTANCE BY SINGULAR TRANSFORMATION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486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Taking the conjugate transpose of eq.(3)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(I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= (j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A since A is a real matrix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So, (I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= (j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 ------------------------(6)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Substituting eq.(6) into eq.(5)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(j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(j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v  ----------------------------(7)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Substituting eq.(7) into eq.(4)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[y] A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is I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Y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So, Y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[y] A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the bus incidence matrix A is a singular, therefore Y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formation is a singular transformation of [y].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Z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be calculated from Y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as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Y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(A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[y] A)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692</Words>
  <Application>Microsoft Office PowerPoint</Application>
  <PresentationFormat>On-screen Show (4:3)</PresentationFormat>
  <Paragraphs>166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POWER SYSTEM NETWORK INCIDANCE MATRICES</vt:lpstr>
      <vt:lpstr>GRAPH OF A GIVEN POWER SYSTEM NETWORK</vt:lpstr>
      <vt:lpstr>Slide 4</vt:lpstr>
      <vt:lpstr>Slide 5</vt:lpstr>
      <vt:lpstr>Slide 6</vt:lpstr>
      <vt:lpstr>Kirchoff’s current law at ith Bus</vt:lpstr>
      <vt:lpstr>FORMATION OF BUS ADMITTANCE BY SINGULAR TRANSFORMATION</vt:lpstr>
      <vt:lpstr>FORMATION OF BUS ADMITTANCE BY SINGULAR TRANSFORMATION</vt:lpstr>
      <vt:lpstr>Transmission Line - -Model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34</cp:revision>
  <dcterms:created xsi:type="dcterms:W3CDTF">2023-02-27T14:25:12Z</dcterms:created>
  <dcterms:modified xsi:type="dcterms:W3CDTF">2023-03-27T14:52:56Z</dcterms:modified>
</cp:coreProperties>
</file>